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5" r:id="rId15"/>
    <p:sldId id="276" r:id="rId16"/>
    <p:sldId id="279" r:id="rId17"/>
    <p:sldId id="278" r:id="rId18"/>
    <p:sldId id="277" r:id="rId19"/>
    <p:sldId id="280" r:id="rId20"/>
    <p:sldId id="281" r:id="rId21"/>
    <p:sldId id="282" r:id="rId22"/>
    <p:sldId id="272" r:id="rId23"/>
    <p:sldId id="274" r:id="rId24"/>
    <p:sldId id="273" r:id="rId25"/>
    <p:sldId id="271" r:id="rId26"/>
    <p:sldId id="283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3F99"/>
    <a:srgbClr val="0B529E"/>
    <a:srgbClr val="FFC20E"/>
    <a:srgbClr val="7B5BA6"/>
    <a:srgbClr val="C5B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361C-2FC0-2A4D-CB14-6CAE0FA47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EE797-D254-B05A-A07E-29A0C75EE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62B4E-6350-B572-0482-C64D0247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8B9A8-320A-6D39-902F-B1275BB1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40786-AEAB-3807-BB8F-F94A36D9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8AF7-8B66-2073-BB8B-C1D2C226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93074-0BFB-EF7A-8DE4-40AC902D9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82D7A-E989-35E7-A2A6-97710298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FEEE4-0FE8-FE39-3ABE-9BD6A1CB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8E30-3D0E-FBBC-4D16-DDEE21F6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5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40120-CB73-4A0B-D0C0-11B5016BD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A0E08-A08D-8234-E6ED-6A048DAF7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F48E-CEEC-F3B8-BF8C-E6FA15672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7056E-5AC9-6D95-3F26-A0F17B82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48E5B-8838-CFAA-61CB-19A3C546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8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D0B8-8F88-2E0F-5397-079F0569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43AC-AD69-7CA3-3D30-40728E806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AD4D4-6B7D-B27F-80C3-50BCDF86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5484-81A8-F6FC-716D-E47A5DE2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E5E95-0554-821F-46B6-601F6202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FC26-7914-F9A0-4D90-47B0C100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A0194-A184-F96F-BDCC-BD68E156F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0D816-F449-8C9F-136E-8E0C085B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572DE-CB98-EFD6-DA05-62BC10B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1591E-FFE7-B289-C389-F1EE4565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7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F7F5-1F0C-6915-4181-4E02975D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C5FE8-3705-FCAD-692E-DA9833082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3CB22-6021-9551-91DB-B97C0835F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98130-DC31-18B3-AE66-F7EDD153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9AEE6-2223-DFCE-C676-FC127777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F6D0B-587F-6B50-845A-BAF3EBA2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BDDD-874E-B4D2-00EE-2DE7A14B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F832D-1E10-5230-1F2F-4AE61D6FC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F7767-7C7B-B70F-7E00-2D4EFA99F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0657F-7661-02D6-EC9A-B965AD12D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C348C-A62C-B756-63EF-9A093B19E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E8D5E-1020-40BA-CE6C-BA918B73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E291CE-66F3-7FC8-C2E5-1E9EA135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3C688-5FCA-6F6F-782D-3B32029B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0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EA9F-4940-CEED-2627-073F6A13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27454-884F-CCA5-3160-698C67BF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D89C9-3621-AAC8-0168-EA12A424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022CC-E6EC-B0B9-7C42-755CB4A0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67DD-E291-4D34-63E9-D8B3DEB9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B6725-67DA-00CA-F038-455098B3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F9660-D59F-1F60-8ABF-5D06D73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8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746E-4AEA-A5A0-8109-B388818C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8D47A-59A5-511B-CE3F-9172223AE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138F9-9B02-B116-60B5-DB8673248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4383C-DD5A-416D-789F-16E3D5AD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5C499-A225-5C78-8BDB-E5296110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F7D27-7C66-4B27-1735-C21C4BFC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0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8F51-19FD-BB5E-C650-CF5790A1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550773-EAC5-1295-C8C7-613EF5E20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75AC6-141D-00B7-535F-29BD94A9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9D3A5-62FB-8D8A-FB31-24541480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68FAB-5CF5-2B51-F96F-6EBE7015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36970-B4D8-19DA-3D1F-AAF60F34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3A17A-C9AD-FE89-CD96-E34892FC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E811E-FB2D-2CB0-D551-26D3D1764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FAF5B-650B-B441-62B4-F57179DB7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2933-CC80-4B5C-9FFA-12C85E38AEE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01C19-D814-BA95-690F-BE9C11951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9B8B-F67E-4078-61FC-BC5F793D6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B3C0E-F36B-4146-8928-0ADF0BAF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9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fsa-id/create-account/launch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finaid@uwsp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radready.com/gradready/sponsor/uwsp" TargetMode="External"/><Relationship Id="rId4" Type="http://schemas.openxmlformats.org/officeDocument/2006/relationships/hyperlink" Target="https://www.uwsp.edu/finaid/Pages/FAQ.asp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trees on either side">
            <a:extLst>
              <a:ext uri="{FF2B5EF4-FFF2-40B4-BE49-F238E27FC236}">
                <a16:creationId xmlns:a16="http://schemas.microsoft.com/office/drawing/2014/main" id="{150B1B13-2961-AD72-66E0-F52CA6AADB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CE25E-9303-0C64-45C0-79FEF8D27275}"/>
              </a:ext>
            </a:extLst>
          </p:cNvPr>
          <p:cNvSpPr txBox="1"/>
          <p:nvPr/>
        </p:nvSpPr>
        <p:spPr>
          <a:xfrm>
            <a:off x="0" y="2560709"/>
            <a:ext cx="12191999" cy="1862048"/>
          </a:xfrm>
          <a:prstGeom prst="rect">
            <a:avLst/>
          </a:prstGeom>
          <a:noFill/>
          <a:effectLst>
            <a:outerShdw blurRad="673100" dist="38100" dir="8100000" sx="106000" sy="106000" algn="tr" rotWithShape="0">
              <a:prstClr val="black">
                <a:alpha val="76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rgbClr val="FFC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FINANCIAL AID 101</a:t>
            </a:r>
            <a:endParaRPr lang="en-US" sz="11500" b="0" i="0" dirty="0">
              <a:solidFill>
                <a:srgbClr val="FFC2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4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Sources of Financial Aid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1962AE-5E25-4D79-9F35-12E8DF700BDC}"/>
              </a:ext>
            </a:extLst>
          </p:cNvPr>
          <p:cNvSpPr>
            <a:spLocks noChangeAspect="1"/>
          </p:cNvSpPr>
          <p:nvPr/>
        </p:nvSpPr>
        <p:spPr>
          <a:xfrm>
            <a:off x="3841459" y="1533088"/>
            <a:ext cx="4114800" cy="411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1FBE4D-4200-F8BE-DA67-9FA0498524ED}"/>
              </a:ext>
            </a:extLst>
          </p:cNvPr>
          <p:cNvSpPr/>
          <p:nvPr/>
        </p:nvSpPr>
        <p:spPr>
          <a:xfrm>
            <a:off x="4755859" y="1075888"/>
            <a:ext cx="2286000" cy="1097280"/>
          </a:xfrm>
          <a:prstGeom prst="roundRect">
            <a:avLst/>
          </a:prstGeom>
          <a:solidFill>
            <a:srgbClr val="70A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Federal Government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E8D1B1-A0ED-BEEE-EF98-1250C887258A}"/>
              </a:ext>
            </a:extLst>
          </p:cNvPr>
          <p:cNvSpPr/>
          <p:nvPr/>
        </p:nvSpPr>
        <p:spPr>
          <a:xfrm>
            <a:off x="6813259" y="2521511"/>
            <a:ext cx="2286000" cy="109728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8EBFC0-A98F-B81A-F8CC-34373FE5D7CD}"/>
              </a:ext>
            </a:extLst>
          </p:cNvPr>
          <p:cNvSpPr/>
          <p:nvPr/>
        </p:nvSpPr>
        <p:spPr>
          <a:xfrm>
            <a:off x="6432259" y="4276288"/>
            <a:ext cx="2286000" cy="1097280"/>
          </a:xfrm>
          <a:prstGeom prst="roundRect">
            <a:avLst/>
          </a:prstGeom>
          <a:solidFill>
            <a:srgbClr val="623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College and Universities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6B3C03-3A9E-B442-527A-D4D4AA9A8276}"/>
              </a:ext>
            </a:extLst>
          </p:cNvPr>
          <p:cNvSpPr/>
          <p:nvPr/>
        </p:nvSpPr>
        <p:spPr>
          <a:xfrm>
            <a:off x="3231859" y="4276288"/>
            <a:ext cx="2286000" cy="10972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Private Sources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2B508-2721-F165-8272-C49EF8FE6B65}"/>
              </a:ext>
            </a:extLst>
          </p:cNvPr>
          <p:cNvSpPr/>
          <p:nvPr/>
        </p:nvSpPr>
        <p:spPr>
          <a:xfrm>
            <a:off x="2698459" y="2521511"/>
            <a:ext cx="2286000" cy="109728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Employers</a:t>
            </a:r>
          </a:p>
        </p:txBody>
      </p:sp>
    </p:spTree>
    <p:extLst>
      <p:ext uri="{BB962C8B-B14F-4D97-AF65-F5344CB8AC3E}">
        <p14:creationId xmlns:p14="http://schemas.microsoft.com/office/powerpoint/2010/main" val="563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Free Application for Federal Student Aid 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20A6A-D4B6-D05E-4809-5F3FF9C421DB}"/>
              </a:ext>
            </a:extLst>
          </p:cNvPr>
          <p:cNvSpPr txBox="1"/>
          <p:nvPr/>
        </p:nvSpPr>
        <p:spPr>
          <a:xfrm>
            <a:off x="744169" y="1696268"/>
            <a:ext cx="9812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eaLnBrk="1" hangingPunct="1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Collects demographic and financial information as well as information about your college and housing plans</a:t>
            </a:r>
          </a:p>
          <a:p>
            <a:pPr marL="1028700" lvl="1" indent="-5715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information used to calculate the expected family contribution (EFC)</a:t>
            </a:r>
          </a:p>
          <a:p>
            <a:pPr marL="571500" indent="-571500" eaLnBrk="1" hangingPunct="1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Most colleges use EFC to offer financial aid</a:t>
            </a:r>
            <a:endParaRPr lang="en-US" sz="2400" strike="sngStrik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Available in English and Spanish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4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Free Application for Federal Student Aid 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20A6A-D4B6-D05E-4809-5F3FF9C421DB}"/>
              </a:ext>
            </a:extLst>
          </p:cNvPr>
          <p:cNvSpPr txBox="1"/>
          <p:nvPr/>
        </p:nvSpPr>
        <p:spPr>
          <a:xfrm>
            <a:off x="742467" y="1695423"/>
            <a:ext cx="96431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be filed at any time during an academic year, but no earlier than October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prior to the academic year for which the student requests aid</a:t>
            </a:r>
          </a:p>
          <a:p>
            <a:pPr marL="1028700" lvl="1" indent="-5715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2023-2024 FAFSA opened October 1, 2022</a:t>
            </a:r>
          </a:p>
          <a:p>
            <a:pPr marL="1028700" lvl="1" indent="-5715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a FAFSA must be completed each year for financial aid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Colleges may set FAFSA priority dates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general, filling out the FAFSA earlier is better than later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Best Way to Complete the FAFSA?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20A6A-D4B6-D05E-4809-5F3FF9C421DB}"/>
              </a:ext>
            </a:extLst>
          </p:cNvPr>
          <p:cNvSpPr txBox="1"/>
          <p:nvPr/>
        </p:nvSpPr>
        <p:spPr>
          <a:xfrm>
            <a:off x="380725" y="1858244"/>
            <a:ext cx="1181127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Built-in edits to prevent costly errors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Skip-logic allows student and/or parent to skip unnecessary questions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 to use Internal Revenue Service (IRS) Data Retrieval Tool to import tax data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timely submission of original application and any necessary corrections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detailed instructions and “help” for common questions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Ability to check application status online</a:t>
            </a:r>
          </a:p>
          <a:p>
            <a:pPr marL="285750" indent="-285750" eaLnBrk="1" hangingPunct="1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Simplified application process in the future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2541AC-EF9F-0578-8577-02BA50B5F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32295"/>
            <a:ext cx="12192000" cy="813234"/>
          </a:xfrm>
        </p:spPr>
        <p:txBody>
          <a:bodyPr/>
          <a:lstStyle/>
          <a:p>
            <a:pPr algn="ctr"/>
            <a:r>
              <a:rPr lang="en-US" dirty="0">
                <a:latin typeface="Franklin Gothic Demi Cond" panose="020B0706030402020204" pitchFamily="34" charset="0"/>
                <a:cs typeface="Arial" panose="020B0604020202020204" pitchFamily="34" charset="0"/>
              </a:rPr>
              <a:t>FAFSA on the Web (FOTW)</a:t>
            </a:r>
          </a:p>
        </p:txBody>
      </p:sp>
      <p:pic>
        <p:nvPicPr>
          <p:cNvPr id="5" name="Graphic 4" descr="Badge Question Mark with solid fill">
            <a:extLst>
              <a:ext uri="{FF2B5EF4-FFF2-40B4-BE49-F238E27FC236}">
                <a16:creationId xmlns:a16="http://schemas.microsoft.com/office/drawing/2014/main" id="{793DB2BF-64CC-55F1-BC0B-7AA19A18D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4571" y="4135772"/>
            <a:ext cx="343948" cy="3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Free Application for Federal Student Aid </a:t>
            </a:r>
            <a:endParaRPr lang="en-US" sz="4800" dirty="0">
              <a:solidFill>
                <a:srgbClr val="623F99"/>
              </a:solidFill>
            </a:endParaRPr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119AF6-680F-EA2F-B3AA-ACD28A01D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15"/>
          <a:stretch/>
        </p:blipFill>
        <p:spPr>
          <a:xfrm>
            <a:off x="659650" y="1219201"/>
            <a:ext cx="8766808" cy="4235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57D658-9E2C-C05D-06B3-51A1A871D0B4}"/>
              </a:ext>
            </a:extLst>
          </p:cNvPr>
          <p:cNvSpPr/>
          <p:nvPr/>
        </p:nvSpPr>
        <p:spPr>
          <a:xfrm>
            <a:off x="4174835" y="1551710"/>
            <a:ext cx="1228437" cy="487218"/>
          </a:xfrm>
          <a:prstGeom prst="ellipse">
            <a:avLst/>
          </a:prstGeom>
          <a:noFill/>
          <a:ln w="38100"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9426458" y="2429096"/>
            <a:ext cx="2765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FOTW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studentaid.gov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0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Free Application for Federal Student Aid 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4562764" y="1096652"/>
            <a:ext cx="7222836" cy="393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FSA ID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for FAFSA completion and allows access to certain U.S. Department of Education websites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9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 and parent must create own FSA ID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9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May be used throughout financial aid process, including subsequent school years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the owner should create an FSA ID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https://studentaid.gov/fsa-id/create-account/launch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DB617-4C43-729B-9D2A-85A98A4E5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12" y="1096652"/>
            <a:ext cx="3639484" cy="46744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2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Frequent FAFSA Errors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528506" y="1290617"/>
            <a:ext cx="11257094" cy="436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Security Numbers</a:t>
            </a:r>
          </a:p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Divorced/widowed/remarried parental information</a:t>
            </a:r>
          </a:p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Income earned by parent/stepparent</a:t>
            </a:r>
          </a:p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Untaxed income</a:t>
            </a:r>
          </a:p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U.S. income taxes paid </a:t>
            </a:r>
          </a:p>
          <a:p>
            <a:pPr marL="571500" indent="-5715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Asset and investment net worth</a:t>
            </a:r>
          </a:p>
          <a:p>
            <a:pPr marL="571500" indent="-5715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Household size</a:t>
            </a:r>
          </a:p>
          <a:p>
            <a:pPr marL="571500" indent="-571500"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Number of household members in college</a:t>
            </a:r>
          </a:p>
        </p:txBody>
      </p:sp>
      <p:pic>
        <p:nvPicPr>
          <p:cNvPr id="3" name="Graphic 2" descr="Warning with solid fill">
            <a:extLst>
              <a:ext uri="{FF2B5EF4-FFF2-40B4-BE49-F238E27FC236}">
                <a16:creationId xmlns:a16="http://schemas.microsoft.com/office/drawing/2014/main" id="{721169E8-5C6C-5DEC-B109-7D3F5F656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873" y="1755786"/>
            <a:ext cx="2765880" cy="27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70E46E-6330-5AEF-2B8F-4162370FC0FC}"/>
              </a:ext>
            </a:extLst>
          </p:cNvPr>
          <p:cNvGrpSpPr/>
          <p:nvPr/>
        </p:nvGrpSpPr>
        <p:grpSpPr>
          <a:xfrm>
            <a:off x="8673858" y="2877564"/>
            <a:ext cx="1737360" cy="1737360"/>
            <a:chOff x="5482377" y="3625707"/>
            <a:chExt cx="1737360" cy="17373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9660C6-C2B0-2C0D-A739-E6C838C884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2377" y="3625707"/>
              <a:ext cx="1737360" cy="1737360"/>
            </a:xfrm>
            <a:prstGeom prst="ellipse">
              <a:avLst/>
            </a:prstGeom>
            <a:solidFill>
              <a:srgbClr val="FFC20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C98A63-BDBA-A04F-FF26-95401139413D}"/>
                </a:ext>
              </a:extLst>
            </p:cNvPr>
            <p:cNvSpPr txBox="1"/>
            <p:nvPr/>
          </p:nvSpPr>
          <p:spPr>
            <a:xfrm>
              <a:off x="5805576" y="4858143"/>
              <a:ext cx="1042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</a:t>
              </a:r>
            </a:p>
          </p:txBody>
        </p:sp>
      </p:grpSp>
      <p:pic>
        <p:nvPicPr>
          <p:cNvPr id="11" name="Graphic 5">
            <a:extLst>
              <a:ext uri="{FF2B5EF4-FFF2-40B4-BE49-F238E27FC236}">
                <a16:creationId xmlns:a16="http://schemas.microsoft.com/office/drawing/2014/main" id="{8CE2C2B0-646E-17C4-5770-0B0FE214A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2"/>
          <a:stretch/>
        </p:blipFill>
        <p:spPr>
          <a:xfrm>
            <a:off x="8627164" y="2641099"/>
            <a:ext cx="1828800" cy="1517314"/>
          </a:xfrm>
          <a:prstGeom prst="rect">
            <a:avLst/>
          </a:prstGeom>
          <a:noFill/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454616" y="36945"/>
            <a:ext cx="4353640" cy="26475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What happens after you submit the FAFSA?</a:t>
            </a:r>
            <a:endParaRPr lang="en-US" sz="4800" dirty="0">
              <a:solidFill>
                <a:srgbClr val="623F99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7B4371-3A0C-F3F7-E3CC-72309644B485}"/>
              </a:ext>
            </a:extLst>
          </p:cNvPr>
          <p:cNvGrpSpPr/>
          <p:nvPr/>
        </p:nvGrpSpPr>
        <p:grpSpPr>
          <a:xfrm>
            <a:off x="6486116" y="355995"/>
            <a:ext cx="1737360" cy="1737360"/>
            <a:chOff x="3294635" y="1104138"/>
            <a:chExt cx="1737360" cy="17373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08E5B0-B7FF-2450-19B1-3AF427D35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94635" y="1104138"/>
              <a:ext cx="1737360" cy="1737360"/>
            </a:xfrm>
            <a:prstGeom prst="ellipse">
              <a:avLst/>
            </a:prstGeom>
            <a:solidFill>
              <a:srgbClr val="FFC20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D9EB9-82AF-9D25-4B37-4C7353F7EEC6}"/>
                </a:ext>
              </a:extLst>
            </p:cNvPr>
            <p:cNvSpPr txBox="1"/>
            <p:nvPr/>
          </p:nvSpPr>
          <p:spPr>
            <a:xfrm>
              <a:off x="3839453" y="2415389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CD2DB83-2897-5E5B-2F15-5C1B5E4D9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95" y="318249"/>
            <a:ext cx="1645920" cy="1645920"/>
          </a:xfrm>
          <a:prstGeom prst="rect">
            <a:avLst/>
          </a:prstGeom>
          <a:noFill/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7F56345-EC17-4537-92AC-BCD0E03552F1}"/>
              </a:ext>
            </a:extLst>
          </p:cNvPr>
          <p:cNvSpPr/>
          <p:nvPr/>
        </p:nvSpPr>
        <p:spPr>
          <a:xfrm rot="8184329">
            <a:off x="5748769" y="2163966"/>
            <a:ext cx="978408" cy="484632"/>
          </a:xfrm>
          <a:prstGeom prst="rightArrow">
            <a:avLst/>
          </a:prstGeom>
          <a:solidFill>
            <a:srgbClr val="623F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75E1D6-7E0C-36FD-F943-C8FFEFF28625}"/>
              </a:ext>
            </a:extLst>
          </p:cNvPr>
          <p:cNvSpPr/>
          <p:nvPr/>
        </p:nvSpPr>
        <p:spPr>
          <a:xfrm rot="2961703">
            <a:off x="8005365" y="2214682"/>
            <a:ext cx="978408" cy="484632"/>
          </a:xfrm>
          <a:prstGeom prst="rightArrow">
            <a:avLst/>
          </a:prstGeom>
          <a:solidFill>
            <a:srgbClr val="623F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D2C9A1-5F4B-DF20-B3E2-7EEAE483A9F3}"/>
              </a:ext>
            </a:extLst>
          </p:cNvPr>
          <p:cNvSpPr>
            <a:spLocks noChangeAspect="1"/>
          </p:cNvSpPr>
          <p:nvPr/>
        </p:nvSpPr>
        <p:spPr>
          <a:xfrm>
            <a:off x="4398052" y="2919108"/>
            <a:ext cx="1737360" cy="1737360"/>
          </a:xfrm>
          <a:prstGeom prst="ellipse">
            <a:avLst/>
          </a:prstGeom>
          <a:solidFill>
            <a:srgbClr val="FFC20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F9ACA9A6-1889-5DF1-E986-1FF377FA7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84" y="2814631"/>
            <a:ext cx="1554480" cy="155448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B2A29-EE99-4807-1FC5-1900ED30FF13}"/>
              </a:ext>
            </a:extLst>
          </p:cNvPr>
          <p:cNvSpPr txBox="1"/>
          <p:nvPr/>
        </p:nvSpPr>
        <p:spPr>
          <a:xfrm>
            <a:off x="4790824" y="4158413"/>
            <a:ext cx="10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6B12F1-BF81-9F76-75A1-A4D1453A8874}"/>
              </a:ext>
            </a:extLst>
          </p:cNvPr>
          <p:cNvSpPr txBox="1"/>
          <p:nvPr/>
        </p:nvSpPr>
        <p:spPr>
          <a:xfrm>
            <a:off x="7377800" y="4779636"/>
            <a:ext cx="436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 Aid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5D124-1A91-393A-DC2A-66E2C7CEE25B}"/>
              </a:ext>
            </a:extLst>
          </p:cNvPr>
          <p:cNvSpPr txBox="1"/>
          <p:nvPr/>
        </p:nvSpPr>
        <p:spPr>
          <a:xfrm>
            <a:off x="3481166" y="4779636"/>
            <a:ext cx="3606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Institutional Student Information Record</a:t>
            </a:r>
          </a:p>
        </p:txBody>
      </p:sp>
    </p:spTree>
    <p:extLst>
      <p:ext uri="{BB962C8B-B14F-4D97-AF65-F5344CB8AC3E}">
        <p14:creationId xmlns:p14="http://schemas.microsoft.com/office/powerpoint/2010/main" val="421887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" grpId="0" animBg="1"/>
      <p:bldP spid="9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How to Make a FAFSA Correction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528506" y="1290617"/>
            <a:ext cx="1125709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FAFSA on the Web, if student has a FSA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  <a:p>
            <a:pPr marL="342900" indent="-34290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Updating a paper Student Aid Report </a:t>
            </a:r>
          </a:p>
          <a:p>
            <a:pPr marL="342900" indent="-34290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Submitting documentation to college’s financial aid office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76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Special Circumstances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528506" y="1290617"/>
            <a:ext cx="11257094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Conditions might exist that cannot be documented with the FAFSA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 FAFSA the way the form requests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Check with your college’s financial aid office to see if they have a financial aid appeal process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Submit written explanation and documentation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College will review and request additional information if necessary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Decisions are final and cannot be appealed to 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57205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2D447-5B3E-65CF-958A-AE205B25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9" y="-5541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Topics We Will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F7FEA-D698-D5C8-6285-C2B56F3CC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financial aid?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Calculating financial need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Categories, types, and sources of financial aid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Free Application for Federal Student Aid (FAFSA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Special circumstances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FAFSA completion events: College Goal Wisconsin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Scholarship Tips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Staying in touch with UW-Stevens Point</a:t>
            </a:r>
          </a:p>
        </p:txBody>
      </p:sp>
    </p:spTree>
    <p:extLst>
      <p:ext uri="{BB962C8B-B14F-4D97-AF65-F5344CB8AC3E}">
        <p14:creationId xmlns:p14="http://schemas.microsoft.com/office/powerpoint/2010/main" val="252087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810C3C45-277A-2F04-F118-61573A71F710}"/>
              </a:ext>
            </a:extLst>
          </p:cNvPr>
          <p:cNvSpPr/>
          <p:nvPr/>
        </p:nvSpPr>
        <p:spPr>
          <a:xfrm>
            <a:off x="7460609" y="1417739"/>
            <a:ext cx="4324992" cy="3758268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FFC20E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i="1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509696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Special Circumstances Examples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476E-90D2-C629-CCCC-7AA9FAB4CE25}"/>
              </a:ext>
            </a:extLst>
          </p:cNvPr>
          <p:cNvSpPr txBox="1"/>
          <p:nvPr/>
        </p:nvSpPr>
        <p:spPr>
          <a:xfrm>
            <a:off x="528506" y="1290617"/>
            <a:ext cx="667763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Unusual uncovered medical/dental expenses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Death of parent or spouse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Loss of employment or income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Extraordinary dependent care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Divorce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Secondary school tuition</a:t>
            </a:r>
          </a:p>
          <a:p>
            <a:pPr marL="342900" indent="-342900" eaLnBrk="1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Student cannot obtain parental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5B626E-2CB8-AD67-E5B0-E38496311FBF}"/>
              </a:ext>
            </a:extLst>
          </p:cNvPr>
          <p:cNvSpPr txBox="1"/>
          <p:nvPr/>
        </p:nvSpPr>
        <p:spPr>
          <a:xfrm>
            <a:off x="7861417" y="1958045"/>
            <a:ext cx="3523376" cy="2677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in doubt, complete the FAFSA exactly how it asks for the information, then contact your college’s Financial Aid Office for next steps.</a:t>
            </a:r>
          </a:p>
        </p:txBody>
      </p:sp>
    </p:spTree>
    <p:extLst>
      <p:ext uri="{BB962C8B-B14F-4D97-AF65-F5344CB8AC3E}">
        <p14:creationId xmlns:p14="http://schemas.microsoft.com/office/powerpoint/2010/main" val="41736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3158829" y="761704"/>
            <a:ext cx="7897091" cy="11473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6000" dirty="0">
                <a:solidFill>
                  <a:srgbClr val="0B529E"/>
                </a:solidFill>
                <a:latin typeface="Franklin Gothic Demi Cond" panose="020B0706030402020204" pitchFamily="34" charset="0"/>
              </a:rPr>
              <a:t>MARK YOUR CALENDARS!</a:t>
            </a:r>
            <a:endParaRPr lang="en-US" sz="6000" dirty="0">
              <a:solidFill>
                <a:srgbClr val="0B529E"/>
              </a:solidFill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90526AD-DE05-5104-88F3-C18B41388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" y="137890"/>
            <a:ext cx="1362777" cy="2040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D4B96-9715-9E05-523F-5129CB7F41B6}"/>
              </a:ext>
            </a:extLst>
          </p:cNvPr>
          <p:cNvSpPr txBox="1"/>
          <p:nvPr/>
        </p:nvSpPr>
        <p:spPr>
          <a:xfrm>
            <a:off x="588613" y="2277006"/>
            <a:ext cx="110492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44 in-person events and 4 virtual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All events start promptly at 6 p.m.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</a:rPr>
              <a:t>ATTEND AN EVENT TO BE ENTERED TO WIN A SCHOLARSHIP!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cs typeface="Arial" panose="020B0604020202020204" pitchFamily="34" charset="0"/>
              </a:rPr>
              <a:t>For location information and to register visit: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b="1" dirty="0">
                <a:cs typeface="Arial" panose="020B0604020202020204" pitchFamily="34" charset="0"/>
              </a:rPr>
              <a:t>https://collegegoalwi.org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1B62D-E6FC-45F6-54B6-747644AE44F7}"/>
              </a:ext>
            </a:extLst>
          </p:cNvPr>
          <p:cNvSpPr txBox="1"/>
          <p:nvPr/>
        </p:nvSpPr>
        <p:spPr>
          <a:xfrm>
            <a:off x="3269673" y="1647277"/>
            <a:ext cx="7398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cs typeface="Arial" panose="020B0604020202020204" pitchFamily="34" charset="0"/>
              </a:rPr>
              <a:t>Free FAFSA completion events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1652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4670F3-EB65-967A-2616-6376821AF896}"/>
              </a:ext>
            </a:extLst>
          </p:cNvPr>
          <p:cNvSpPr/>
          <p:nvPr/>
        </p:nvSpPr>
        <p:spPr>
          <a:xfrm>
            <a:off x="295564" y="295565"/>
            <a:ext cx="11602730" cy="223103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6A3AF-A4AC-6F3B-5335-43D72DBD21BD}"/>
              </a:ext>
            </a:extLst>
          </p:cNvPr>
          <p:cNvSpPr txBox="1"/>
          <p:nvPr/>
        </p:nvSpPr>
        <p:spPr>
          <a:xfrm>
            <a:off x="293706" y="435146"/>
            <a:ext cx="10642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400" b="0" i="0" dirty="0">
                <a:solidFill>
                  <a:srgbClr val="512698"/>
                </a:solidFill>
                <a:effectLst/>
                <a:latin typeface="Impact" panose="020B0806030902050204" pitchFamily="34" charset="0"/>
              </a:rPr>
              <a:t>LIVE SP VIRTUAL VISITS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2BC10-6E15-3998-014D-0568854D5E51}"/>
              </a:ext>
            </a:extLst>
          </p:cNvPr>
          <p:cNvSpPr txBox="1"/>
          <p:nvPr/>
        </p:nvSpPr>
        <p:spPr>
          <a:xfrm>
            <a:off x="293705" y="1144114"/>
            <a:ext cx="10642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spc="50" dirty="0">
                <a:solidFill>
                  <a:srgbClr val="512698"/>
                </a:solidFill>
                <a:effectLst/>
                <a:latin typeface="Franklin Gothic Demi Cond" panose="020B0706030402020204" pitchFamily="34" charset="0"/>
              </a:rPr>
              <a:t>FREE EVENT SERIES</a:t>
            </a:r>
            <a:endParaRPr lang="en-US" sz="4000" spc="50" dirty="0">
              <a:latin typeface="Franklin Gothic Demi Cond" panose="020B07060304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263E93-FAA4-F635-EECF-7F1EE78A5DAE}"/>
              </a:ext>
            </a:extLst>
          </p:cNvPr>
          <p:cNvSpPr txBox="1">
            <a:spLocks/>
          </p:cNvSpPr>
          <p:nvPr/>
        </p:nvSpPr>
        <p:spPr>
          <a:xfrm>
            <a:off x="1293092" y="2815819"/>
            <a:ext cx="8903854" cy="29327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400" b="0" i="0" dirty="0">
                <a:solidFill>
                  <a:srgbClr val="100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best way to learn how to </a:t>
            </a:r>
            <a:r>
              <a:rPr lang="en-US" sz="2400" b="1" i="0" dirty="0">
                <a:solidFill>
                  <a:srgbClr val="100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Discover Your Purpose </a:t>
            </a:r>
            <a:r>
              <a:rPr lang="en-US" sz="2400" b="0" i="0" dirty="0">
                <a:solidFill>
                  <a:srgbClr val="100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the comfort of your home is a Live SP Virtual Visit.  </a:t>
            </a:r>
          </a:p>
          <a:p>
            <a:pPr>
              <a:spcBef>
                <a:spcPts val="2400"/>
              </a:spcBef>
            </a:pPr>
            <a:r>
              <a:rPr lang="en-US" sz="2400" b="0" i="0" dirty="0">
                <a:solidFill>
                  <a:srgbClr val="100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virtual presentation series (via Zoom) will introduce you to UW-Stevens Point and answer your questions. 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rgbClr val="100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</a:t>
            </a:r>
            <a:r>
              <a:rPr lang="en-US" sz="2400" b="0" i="0" dirty="0">
                <a:solidFill>
                  <a:srgbClr val="100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us about our beautiful campus where you will learn how our faculty and staff can help you grow intellectually, culturally, and professionally. </a:t>
            </a:r>
          </a:p>
          <a:p>
            <a:pPr marL="0" indent="0">
              <a:buNone/>
            </a:pPr>
            <a:endParaRPr lang="en-US" sz="2400" b="0" i="0" dirty="0">
              <a:solidFill>
                <a:srgbClr val="100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7A37D6-7469-2083-074E-4DF0551905D3}"/>
              </a:ext>
            </a:extLst>
          </p:cNvPr>
          <p:cNvSpPr txBox="1"/>
          <p:nvPr/>
        </p:nvSpPr>
        <p:spPr>
          <a:xfrm>
            <a:off x="3140242" y="1882778"/>
            <a:ext cx="717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https://apply.uwsp.edu/portal/virtual-visits-point</a:t>
            </a:r>
          </a:p>
        </p:txBody>
      </p:sp>
    </p:spTree>
    <p:extLst>
      <p:ext uri="{BB962C8B-B14F-4D97-AF65-F5344CB8AC3E}">
        <p14:creationId xmlns:p14="http://schemas.microsoft.com/office/powerpoint/2010/main" val="89499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4670F3-EB65-967A-2616-6376821AF896}"/>
              </a:ext>
            </a:extLst>
          </p:cNvPr>
          <p:cNvSpPr/>
          <p:nvPr/>
        </p:nvSpPr>
        <p:spPr>
          <a:xfrm>
            <a:off x="295564" y="295565"/>
            <a:ext cx="11602730" cy="223103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D955F5-3343-B9FB-5C66-A6BBE28EB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08" y="2821501"/>
            <a:ext cx="5257348" cy="29327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Never too early to start!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Assemble a list of references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Make a list of your accomplishments in and out of the classroom, plus other experiences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Create a calendar of deadlines and devote time to applying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6A3AF-A4AC-6F3B-5335-43D72DBD21BD}"/>
              </a:ext>
            </a:extLst>
          </p:cNvPr>
          <p:cNvSpPr txBox="1"/>
          <p:nvPr/>
        </p:nvSpPr>
        <p:spPr>
          <a:xfrm>
            <a:off x="293706" y="424979"/>
            <a:ext cx="1064214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400" b="0" i="0" dirty="0">
                <a:solidFill>
                  <a:srgbClr val="512698"/>
                </a:solidFill>
                <a:effectLst/>
                <a:latin typeface="Impact" panose="020B0806030902050204" pitchFamily="34" charset="0"/>
              </a:rPr>
              <a:t>LIVE SP VIRTUAL VISITS  </a:t>
            </a:r>
          </a:p>
          <a:p>
            <a:pPr marL="0" indent="0" algn="ctr">
              <a:buNone/>
            </a:pPr>
            <a:r>
              <a:rPr lang="en-US" sz="4000" b="0" i="0" dirty="0">
                <a:solidFill>
                  <a:srgbClr val="512698"/>
                </a:solidFill>
                <a:effectLst/>
                <a:latin typeface="Impact" panose="020B0806030902050204" pitchFamily="34" charset="0"/>
              </a:rPr>
              <a:t>Scholarships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2BC10-6E15-3998-014D-0568854D5E51}"/>
              </a:ext>
            </a:extLst>
          </p:cNvPr>
          <p:cNvSpPr txBox="1"/>
          <p:nvPr/>
        </p:nvSpPr>
        <p:spPr>
          <a:xfrm>
            <a:off x="293706" y="1854836"/>
            <a:ext cx="1064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11/1/2022   |   6:30pm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263E93-FAA4-F635-EECF-7F1EE78A5DAE}"/>
              </a:ext>
            </a:extLst>
          </p:cNvPr>
          <p:cNvSpPr txBox="1">
            <a:spLocks/>
          </p:cNvSpPr>
          <p:nvPr/>
        </p:nvSpPr>
        <p:spPr>
          <a:xfrm>
            <a:off x="5948215" y="2819141"/>
            <a:ext cx="5948219" cy="2932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Keep a running list of questions and answers</a:t>
            </a:r>
          </a:p>
          <a:p>
            <a:r>
              <a:rPr lang="en-US" sz="2400" dirty="0"/>
              <a:t>Double check </a:t>
            </a:r>
            <a:r>
              <a:rPr lang="en-US" sz="2400" i="1" dirty="0"/>
              <a:t>all</a:t>
            </a:r>
            <a:r>
              <a:rPr lang="en-US" sz="2400" dirty="0"/>
              <a:t> information before submitting</a:t>
            </a:r>
          </a:p>
          <a:p>
            <a:r>
              <a:rPr lang="en-US" sz="2400" dirty="0"/>
              <a:t>Complete the FAFSA even if you think you won’t qualify for aid</a:t>
            </a:r>
          </a:p>
          <a:p>
            <a:r>
              <a:rPr lang="en-US" sz="2400" dirty="0"/>
              <a:t>Small scholarships add up!</a:t>
            </a:r>
          </a:p>
          <a:p>
            <a:r>
              <a:rPr lang="en-US" sz="2400" dirty="0"/>
              <a:t>APPLY! </a:t>
            </a:r>
            <a:r>
              <a:rPr lang="en-US" sz="2400" dirty="0" err="1"/>
              <a:t>APPLY</a:t>
            </a:r>
            <a:r>
              <a:rPr lang="en-US" sz="2400" dirty="0"/>
              <a:t>! </a:t>
            </a:r>
            <a:r>
              <a:rPr lang="en-US" sz="2400" dirty="0" err="1"/>
              <a:t>APPLY</a:t>
            </a:r>
            <a:r>
              <a:rPr lang="en-US" sz="2400" dirty="0"/>
              <a:t>!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DF8F0-245C-C21F-51D7-697210FA50E6}"/>
              </a:ext>
            </a:extLst>
          </p:cNvPr>
          <p:cNvSpPr txBox="1"/>
          <p:nvPr/>
        </p:nvSpPr>
        <p:spPr>
          <a:xfrm rot="20732217">
            <a:off x="899666" y="1476818"/>
            <a:ext cx="2124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512698"/>
                </a:solidFill>
                <a:effectLst/>
                <a:latin typeface="Franklin Gothic Demi Cond" panose="020B0706030402020204" pitchFamily="34" charset="0"/>
              </a:rPr>
              <a:t>FREE EVENT</a:t>
            </a:r>
            <a:endParaRPr lang="en-US" sz="28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7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color paper">
            <a:extLst>
              <a:ext uri="{FF2B5EF4-FFF2-40B4-BE49-F238E27FC236}">
                <a16:creationId xmlns:a16="http://schemas.microsoft.com/office/drawing/2014/main" id="{B2C90E55-21FD-B9A7-DED1-6AE81A2BF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Businesswoman holding sign smiling">
            <a:extLst>
              <a:ext uri="{FF2B5EF4-FFF2-40B4-BE49-F238E27FC236}">
                <a16:creationId xmlns:a16="http://schemas.microsoft.com/office/drawing/2014/main" id="{2D5748E9-5272-BEE8-6D36-51B34A109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679" y="251314"/>
            <a:ext cx="7461213" cy="11601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11D0C-1B31-28F4-8417-486A70BC877D}"/>
              </a:ext>
            </a:extLst>
          </p:cNvPr>
          <p:cNvSpPr txBox="1"/>
          <p:nvPr/>
        </p:nvSpPr>
        <p:spPr>
          <a:xfrm rot="60000">
            <a:off x="5856933" y="2381848"/>
            <a:ext cx="54776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spc="100" dirty="0">
                <a:latin typeface="Franklin Gothic Demi Cond" panose="020B0706030402020204" pitchFamily="34" charset="0"/>
                <a:cs typeface="Calibri Light" panose="020F0302020204030204"/>
              </a:rPr>
              <a:t>UWSP SCHOLARSHIPS PRIORITY DATE</a:t>
            </a:r>
          </a:p>
          <a:p>
            <a:pPr marL="0" indent="0" algn="ctr">
              <a:buNone/>
            </a:pPr>
            <a:r>
              <a:rPr lang="en-US" sz="4800" spc="100" dirty="0">
                <a:latin typeface="Franklin Gothic Demi Cond" panose="020B0706030402020204" pitchFamily="34" charset="0"/>
                <a:cs typeface="Calibri Light" panose="020F0302020204030204"/>
              </a:rPr>
              <a:t>NOVEMBER 15!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0C0F251-A499-2C4B-CDB6-3E09BD8B69DD}"/>
              </a:ext>
            </a:extLst>
          </p:cNvPr>
          <p:cNvSpPr txBox="1">
            <a:spLocks noChangeArrowheads="1"/>
          </p:cNvSpPr>
          <p:nvPr/>
        </p:nvSpPr>
        <p:spPr>
          <a:xfrm>
            <a:off x="334755" y="125129"/>
            <a:ext cx="3932742" cy="226417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6000" dirty="0">
                <a:solidFill>
                  <a:srgbClr val="FFC20E"/>
                </a:solidFill>
                <a:latin typeface="Impact" panose="020B0806030902050204" pitchFamily="34" charset="0"/>
              </a:rPr>
              <a:t>MARK YOUR </a:t>
            </a:r>
          </a:p>
          <a:p>
            <a:r>
              <a:rPr lang="en-US" sz="6000" dirty="0">
                <a:solidFill>
                  <a:srgbClr val="FFC20E"/>
                </a:solidFill>
                <a:latin typeface="Impact" panose="020B0806030902050204" pitchFamily="34" charset="0"/>
              </a:rPr>
              <a:t>CALENDARS!</a:t>
            </a:r>
          </a:p>
        </p:txBody>
      </p:sp>
    </p:spTree>
    <p:extLst>
      <p:ext uri="{BB962C8B-B14F-4D97-AF65-F5344CB8AC3E}">
        <p14:creationId xmlns:p14="http://schemas.microsoft.com/office/powerpoint/2010/main" val="83638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7FE23E-B167-95FE-A846-272F4374E631}"/>
              </a:ext>
            </a:extLst>
          </p:cNvPr>
          <p:cNvSpPr/>
          <p:nvPr/>
        </p:nvSpPr>
        <p:spPr>
          <a:xfrm>
            <a:off x="0" y="0"/>
            <a:ext cx="12192000" cy="937617"/>
          </a:xfrm>
          <a:prstGeom prst="rect">
            <a:avLst/>
          </a:prstGeom>
          <a:solidFill>
            <a:srgbClr val="FFC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27F724-E719-1F4D-B2F0-9AA6EACB0630}"/>
              </a:ext>
            </a:extLst>
          </p:cNvPr>
          <p:cNvSpPr txBox="1">
            <a:spLocks noChangeArrowheads="1"/>
          </p:cNvSpPr>
          <p:nvPr/>
        </p:nvSpPr>
        <p:spPr>
          <a:xfrm>
            <a:off x="3026805" y="2004181"/>
            <a:ext cx="6874778" cy="23443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b="1" dirty="0">
                <a:solidFill>
                  <a:srgbClr val="51269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Get connected with UWSP to learn about our:</a:t>
            </a:r>
          </a:p>
          <a:p>
            <a:endParaRPr lang="en-US" sz="2800" dirty="0">
              <a:solidFill>
                <a:srgbClr val="512698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1269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Academic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1269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Campus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1269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Special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1269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9ED43-4C61-6C36-DDE1-39A69FE67CF2}"/>
              </a:ext>
            </a:extLst>
          </p:cNvPr>
          <p:cNvSpPr txBox="1"/>
          <p:nvPr/>
        </p:nvSpPr>
        <p:spPr>
          <a:xfrm>
            <a:off x="285750" y="176420"/>
            <a:ext cx="11576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cap="all" dirty="0">
                <a:effectLst/>
                <a:latin typeface="Roboto Condensed" panose="020B0604020202020204" pitchFamily="2" charset="0"/>
              </a:rPr>
              <a:t>DISCOVER YOUR PURPOSE AT </a:t>
            </a:r>
            <a:r>
              <a:rPr lang="en-US" sz="3200" b="1" i="0" cap="all" dirty="0" err="1">
                <a:effectLst/>
                <a:latin typeface="Roboto Condensed" panose="020B0604020202020204" pitchFamily="2" charset="0"/>
              </a:rPr>
              <a:t>uw-Stevens</a:t>
            </a:r>
            <a:r>
              <a:rPr lang="en-US" sz="3200" b="1" i="0" cap="all" dirty="0">
                <a:effectLst/>
                <a:latin typeface="Roboto Condensed" panose="020B0604020202020204" pitchFamily="2" charset="0"/>
              </a:rPr>
              <a:t> Point</a:t>
            </a:r>
          </a:p>
        </p:txBody>
      </p:sp>
    </p:spTree>
    <p:extLst>
      <p:ext uri="{BB962C8B-B14F-4D97-AF65-F5344CB8AC3E}">
        <p14:creationId xmlns:p14="http://schemas.microsoft.com/office/powerpoint/2010/main" val="3788444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7FE23E-B167-95FE-A846-272F4374E631}"/>
              </a:ext>
            </a:extLst>
          </p:cNvPr>
          <p:cNvSpPr/>
          <p:nvPr/>
        </p:nvSpPr>
        <p:spPr>
          <a:xfrm>
            <a:off x="0" y="0"/>
            <a:ext cx="12192000" cy="937617"/>
          </a:xfrm>
          <a:prstGeom prst="rect">
            <a:avLst/>
          </a:prstGeom>
          <a:solidFill>
            <a:srgbClr val="FFC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9ED43-4C61-6C36-DDE1-39A69FE67CF2}"/>
              </a:ext>
            </a:extLst>
          </p:cNvPr>
          <p:cNvSpPr txBox="1"/>
          <p:nvPr/>
        </p:nvSpPr>
        <p:spPr>
          <a:xfrm>
            <a:off x="285750" y="176420"/>
            <a:ext cx="11576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cap="all" dirty="0">
                <a:effectLst/>
                <a:latin typeface="Roboto Condensed" panose="020B0604020202020204" pitchFamily="2" charset="0"/>
              </a:rPr>
              <a:t>DISCOVER YOUR PURPOSE AT </a:t>
            </a:r>
            <a:r>
              <a:rPr lang="en-US" sz="3200" b="1" i="0" cap="all" dirty="0" err="1">
                <a:effectLst/>
                <a:latin typeface="Roboto Condensed" panose="020B0604020202020204" pitchFamily="2" charset="0"/>
              </a:rPr>
              <a:t>uw-Stevens</a:t>
            </a:r>
            <a:r>
              <a:rPr lang="en-US" sz="3200" b="1" i="0" cap="all" dirty="0">
                <a:effectLst/>
                <a:latin typeface="Roboto Condensed" panose="020B0604020202020204" pitchFamily="2" charset="0"/>
              </a:rPr>
              <a:t> Point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2C4B10-4A46-8D13-897B-DAE86D7D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323" y="1718322"/>
            <a:ext cx="7044234" cy="68339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Franklin Gothic Demi Cond" panose="020B0706030402020204" pitchFamily="34" charset="0"/>
              </a:rPr>
              <a:t>RESOURCES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5276F1-FAFA-4CC2-E568-9ABEAEE520BD}"/>
              </a:ext>
            </a:extLst>
          </p:cNvPr>
          <p:cNvSpPr txBox="1">
            <a:spLocks/>
          </p:cNvSpPr>
          <p:nvPr/>
        </p:nvSpPr>
        <p:spPr>
          <a:xfrm>
            <a:off x="2366575" y="2480589"/>
            <a:ext cx="7313308" cy="2743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Financial Aid and Veteran Services staff are available by appointment (715-346-4771 or </a:t>
            </a:r>
            <a:r>
              <a:rPr lang="en-US" sz="20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finaid@uwsp.edu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Review our </a:t>
            </a:r>
            <a:r>
              <a:rPr lang="en-US" sz="2000" b="1" dirty="0">
                <a:ea typeface="+mn-lt"/>
                <a:cs typeface="+mn-lt"/>
              </a:rPr>
              <a:t>FAQs</a:t>
            </a:r>
            <a:r>
              <a:rPr lang="en-US" sz="2000" dirty="0">
                <a:ea typeface="+mn-lt"/>
                <a:cs typeface="+mn-lt"/>
              </a:rPr>
              <a:t> and learn more about financial aid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https://www.uwsp.edu/finaid/Pages/FAQ.aspx</a:t>
            </a:r>
            <a:endParaRPr lang="en-US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Register for </a:t>
            </a:r>
            <a:r>
              <a:rPr lang="en-US" sz="2000" b="1" dirty="0" err="1">
                <a:ea typeface="+mn-lt"/>
                <a:cs typeface="+mn-lt"/>
              </a:rPr>
              <a:t>GradReady</a:t>
            </a:r>
            <a:r>
              <a:rPr lang="en-US" sz="2000" dirty="0">
                <a:ea typeface="+mn-lt"/>
                <a:cs typeface="+mn-lt"/>
              </a:rPr>
              <a:t>, our free online financial literacy tool: </a:t>
            </a:r>
            <a:r>
              <a:rPr lang="en-US" sz="2000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https://gradready.com/gradready/sponsor/uwsp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18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What is Financial Aid?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20A6A-D4B6-D05E-4809-5F3FF9C421DB}"/>
              </a:ext>
            </a:extLst>
          </p:cNvPr>
          <p:cNvSpPr txBox="1"/>
          <p:nvPr/>
        </p:nvSpPr>
        <p:spPr>
          <a:xfrm>
            <a:off x="1182847" y="1015068"/>
            <a:ext cx="90433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Financial aid consists of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funds provided to students and families to help pay for postsecondary educational expenses.</a:t>
            </a:r>
          </a:p>
          <a:p>
            <a:pPr marL="0" indent="0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Work Study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Loans</a:t>
            </a:r>
          </a:p>
        </p:txBody>
      </p:sp>
    </p:spTree>
    <p:extLst>
      <p:ext uri="{BB962C8B-B14F-4D97-AF65-F5344CB8AC3E}">
        <p14:creationId xmlns:p14="http://schemas.microsoft.com/office/powerpoint/2010/main" val="194616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Calculating Financial Need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B830C-82C7-7C5F-5E45-4A1136220441}"/>
              </a:ext>
            </a:extLst>
          </p:cNvPr>
          <p:cNvSpPr txBox="1"/>
          <p:nvPr/>
        </p:nvSpPr>
        <p:spPr>
          <a:xfrm>
            <a:off x="1565945" y="1761688"/>
            <a:ext cx="9060110" cy="290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tabLst>
                <a:tab pos="568325" algn="l"/>
              </a:tabLst>
            </a:pPr>
            <a:r>
              <a:rPr lang="en-US" sz="36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	</a:t>
            </a: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Cost of attendance (COA)</a:t>
            </a:r>
            <a:endParaRPr lang="en-US" sz="4800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0" marR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568325" algn="l"/>
              </a:tabLst>
            </a:pP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  – 	</a:t>
            </a:r>
            <a:r>
              <a:rPr lang="en-US" sz="4400" u="none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Expected family contribution (EFC)</a:t>
            </a:r>
            <a:endParaRPr lang="en-US" sz="4800" u="none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0" marR="0" algn="l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tabLst>
                <a:tab pos="568325" algn="l"/>
              </a:tabLst>
            </a:pP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  =	Financial need</a:t>
            </a:r>
            <a:endParaRPr lang="en-US" sz="4800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090E82-7C14-E5E2-99E8-055D4BBD5733}"/>
              </a:ext>
            </a:extLst>
          </p:cNvPr>
          <p:cNvCxnSpPr>
            <a:cxnSpLocks/>
          </p:cNvCxnSpPr>
          <p:nvPr/>
        </p:nvCxnSpPr>
        <p:spPr>
          <a:xfrm>
            <a:off x="1886484" y="3779378"/>
            <a:ext cx="8146749" cy="0"/>
          </a:xfrm>
          <a:prstGeom prst="line">
            <a:avLst/>
          </a:prstGeom>
          <a:ln w="38100">
            <a:solidFill>
              <a:srgbClr val="623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64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B4F89B-4C66-E343-94D4-499BCDBBCF13}"/>
              </a:ext>
            </a:extLst>
          </p:cNvPr>
          <p:cNvSpPr/>
          <p:nvPr/>
        </p:nvSpPr>
        <p:spPr>
          <a:xfrm>
            <a:off x="1593909" y="1270305"/>
            <a:ext cx="846012" cy="4292295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56691-537D-8378-6E42-C8AC97AF78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89" y="4918947"/>
            <a:ext cx="643653" cy="643653"/>
          </a:xfrm>
          <a:prstGeom prst="rect">
            <a:avLst/>
          </a:prstGeom>
          <a:solidFill>
            <a:srgbClr val="FFC20E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99CF3-4111-2C58-91BC-A3003134E3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15" y="4038600"/>
            <a:ext cx="685800" cy="685800"/>
          </a:xfrm>
          <a:prstGeom prst="rect">
            <a:avLst/>
          </a:prstGeom>
          <a:solidFill>
            <a:srgbClr val="FFC20E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1765D-141B-6EB6-E5DB-52C5CFD2AE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42595" y="3213853"/>
            <a:ext cx="548640" cy="548640"/>
          </a:xfrm>
          <a:prstGeom prst="rect">
            <a:avLst/>
          </a:prstGeom>
          <a:solidFill>
            <a:srgbClr val="FFC20E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35411-66C6-DF9A-3AFD-7D4787B262C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15" y="2230873"/>
            <a:ext cx="685800" cy="685800"/>
          </a:xfrm>
          <a:prstGeom prst="rect">
            <a:avLst/>
          </a:prstGeom>
          <a:solidFill>
            <a:srgbClr val="FFC20E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622BAB-3B5D-22AE-9D71-CC38FA91B7E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15" y="1270305"/>
            <a:ext cx="685800" cy="685800"/>
          </a:xfrm>
          <a:prstGeom prst="rect">
            <a:avLst/>
          </a:prstGeom>
          <a:solidFill>
            <a:srgbClr val="FFC20E"/>
          </a:solidFill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9806730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Calculating Cost of Attendance (COA) 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20A6A-D4B6-D05E-4809-5F3FF9C421DB}"/>
              </a:ext>
            </a:extLst>
          </p:cNvPr>
          <p:cNvSpPr txBox="1"/>
          <p:nvPr/>
        </p:nvSpPr>
        <p:spPr>
          <a:xfrm>
            <a:off x="2548169" y="1440505"/>
            <a:ext cx="27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Tuition and fees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64710-AD5A-D124-97DA-DD547BD1213B}"/>
              </a:ext>
            </a:extLst>
          </p:cNvPr>
          <p:cNvSpPr txBox="1"/>
          <p:nvPr/>
        </p:nvSpPr>
        <p:spPr>
          <a:xfrm>
            <a:off x="2595257" y="228600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Housing and 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A2BE2-4C0E-1B64-12D6-09F367ECFA99}"/>
              </a:ext>
            </a:extLst>
          </p:cNvPr>
          <p:cNvSpPr txBox="1"/>
          <p:nvPr/>
        </p:nvSpPr>
        <p:spPr>
          <a:xfrm>
            <a:off x="2595257" y="3210580"/>
            <a:ext cx="330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Books and supplies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1F135B-271E-D9C2-34FA-EA2CD6F47810}"/>
              </a:ext>
            </a:extLst>
          </p:cNvPr>
          <p:cNvSpPr txBox="1"/>
          <p:nvPr/>
        </p:nvSpPr>
        <p:spPr>
          <a:xfrm>
            <a:off x="2610497" y="4124980"/>
            <a:ext cx="249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167C1B-F1F4-3D6E-1C78-D88666B54393}"/>
              </a:ext>
            </a:extLst>
          </p:cNvPr>
          <p:cNvSpPr txBox="1"/>
          <p:nvPr/>
        </p:nvSpPr>
        <p:spPr>
          <a:xfrm>
            <a:off x="2633357" y="4972416"/>
            <a:ext cx="658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Miscellaneous and personal</a:t>
            </a:r>
          </a:p>
        </p:txBody>
      </p:sp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823F680F-55F6-CE68-6145-853AC94E1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5692" y="746466"/>
            <a:ext cx="5184395" cy="51843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63094C-5DC6-5320-390B-3BE8E2550363}"/>
              </a:ext>
            </a:extLst>
          </p:cNvPr>
          <p:cNvSpPr txBox="1"/>
          <p:nvPr/>
        </p:nvSpPr>
        <p:spPr>
          <a:xfrm>
            <a:off x="6862195" y="2452444"/>
            <a:ext cx="4731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to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school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F2406D6-DFA9-37B1-DD4F-8BD6DD312432}"/>
              </a:ext>
            </a:extLst>
          </p:cNvPr>
          <p:cNvSpPr/>
          <p:nvPr/>
        </p:nvSpPr>
        <p:spPr>
          <a:xfrm>
            <a:off x="1302102" y="1353972"/>
            <a:ext cx="187831" cy="165767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  <a:solidFill>
                <a:srgbClr val="005B99"/>
              </a:solidFill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38634DE3-5695-7804-F52A-4D2D6C7FC80B}"/>
              </a:ext>
            </a:extLst>
          </p:cNvPr>
          <p:cNvSpPr/>
          <p:nvPr/>
        </p:nvSpPr>
        <p:spPr>
          <a:xfrm>
            <a:off x="1304238" y="3184595"/>
            <a:ext cx="183559" cy="231104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  <a:solidFill>
                <a:srgbClr val="005B99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28480-421B-DF04-23E0-B3E40B437621}"/>
              </a:ext>
            </a:extLst>
          </p:cNvPr>
          <p:cNvSpPr txBox="1"/>
          <p:nvPr/>
        </p:nvSpPr>
        <p:spPr>
          <a:xfrm>
            <a:off x="0" y="1849528"/>
            <a:ext cx="1302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Direct Expenses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B8187F-ED66-BB62-63F1-BD9E5BF313FF}"/>
              </a:ext>
            </a:extLst>
          </p:cNvPr>
          <p:cNvSpPr txBox="1"/>
          <p:nvPr/>
        </p:nvSpPr>
        <p:spPr>
          <a:xfrm>
            <a:off x="10857" y="4038976"/>
            <a:ext cx="1302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irect Expenses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29" grpId="0" animBg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1177814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Calculating Expected Family Contribution (EFC)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CD9B0C2E-2477-3BB9-45D0-4E8EF8D1C08E}"/>
              </a:ext>
            </a:extLst>
          </p:cNvPr>
          <p:cNvSpPr/>
          <p:nvPr/>
        </p:nvSpPr>
        <p:spPr>
          <a:xfrm>
            <a:off x="5000797" y="1469348"/>
            <a:ext cx="3044235" cy="3962400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FFC20E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Arial" charset="0"/>
                <a:ea typeface="Arial" charset="0"/>
                <a:cs typeface="Arial" charset="0"/>
              </a:rPr>
              <a:t>Financial strength index.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Arial" charset="0"/>
                <a:ea typeface="Arial" charset="0"/>
                <a:cs typeface="Arial" charset="0"/>
              </a:rPr>
              <a:t>Ability to pay postsecondary educational expenses.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i="1" kern="1200" dirty="0">
                <a:latin typeface="Arial" charset="0"/>
                <a:ea typeface="Arial" charset="0"/>
                <a:cs typeface="Arial" charset="0"/>
              </a:rPr>
              <a:t>(Not necessarily what the student/family will</a:t>
            </a:r>
            <a:br>
              <a:rPr lang="en-US" sz="2000" i="1" kern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i="1" kern="1200" dirty="0">
                <a:latin typeface="Arial" charset="0"/>
                <a:ea typeface="Arial" charset="0"/>
                <a:cs typeface="Arial" charset="0"/>
              </a:rPr>
              <a:t>be charged)</a:t>
            </a: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6EFA655E-4A3A-F140-7D4B-1287AFDA1DD7}"/>
              </a:ext>
            </a:extLst>
          </p:cNvPr>
          <p:cNvSpPr/>
          <p:nvPr/>
        </p:nvSpPr>
        <p:spPr>
          <a:xfrm>
            <a:off x="671800" y="1469348"/>
            <a:ext cx="3463696" cy="1828800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623F9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Student contribution</a:t>
            </a: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0AB05A05-BE93-28D6-E17F-8FC9C9C45602}"/>
              </a:ext>
            </a:extLst>
          </p:cNvPr>
          <p:cNvSpPr/>
          <p:nvPr/>
        </p:nvSpPr>
        <p:spPr>
          <a:xfrm>
            <a:off x="671800" y="3602948"/>
            <a:ext cx="3463696" cy="1828800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623F9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Parent contribution</a:t>
            </a:r>
          </a:p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(for dependent students)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B05EC18-9B11-F193-958A-8EBA37C4BE38}"/>
              </a:ext>
            </a:extLst>
          </p:cNvPr>
          <p:cNvSpPr/>
          <p:nvPr/>
        </p:nvSpPr>
        <p:spPr>
          <a:xfrm rot="10800000">
            <a:off x="4369715" y="2209800"/>
            <a:ext cx="457200" cy="24384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  <a:solidFill>
                <a:srgbClr val="005B99"/>
              </a:solidFill>
            </a:endParaRPr>
          </a:p>
        </p:txBody>
      </p:sp>
      <p:pic>
        <p:nvPicPr>
          <p:cNvPr id="7" name="Graphic 6" descr="Male profile with solid fill">
            <a:extLst>
              <a:ext uri="{FF2B5EF4-FFF2-40B4-BE49-F238E27FC236}">
                <a16:creationId xmlns:a16="http://schemas.microsoft.com/office/drawing/2014/main" id="{78CC824E-0707-7474-658A-4E903CEB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99623" y="1694556"/>
            <a:ext cx="4370684" cy="4370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BFAB8-4CF5-1E89-E5D4-50AC814FF30B}"/>
              </a:ext>
            </a:extLst>
          </p:cNvPr>
          <p:cNvSpPr txBox="1"/>
          <p:nvPr/>
        </p:nvSpPr>
        <p:spPr>
          <a:xfrm>
            <a:off x="8646110" y="4451352"/>
            <a:ext cx="291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to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student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4C83A3-DFBD-F558-0D22-50D22C7C1AE5}"/>
              </a:ext>
            </a:extLst>
          </p:cNvPr>
          <p:cNvSpPr txBox="1"/>
          <p:nvPr/>
        </p:nvSpPr>
        <p:spPr>
          <a:xfrm>
            <a:off x="572080" y="3288608"/>
            <a:ext cx="3563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Information from FAFSA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6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Calculating Financial Need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B830C-82C7-7C5F-5E45-4A1136220441}"/>
              </a:ext>
            </a:extLst>
          </p:cNvPr>
          <p:cNvSpPr txBox="1"/>
          <p:nvPr/>
        </p:nvSpPr>
        <p:spPr>
          <a:xfrm>
            <a:off x="1565945" y="1761688"/>
            <a:ext cx="9060110" cy="290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tabLst>
                <a:tab pos="568325" algn="l"/>
              </a:tabLst>
            </a:pPr>
            <a:r>
              <a:rPr lang="en-US" sz="36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	</a:t>
            </a: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Cost of attendance (COA)</a:t>
            </a:r>
            <a:endParaRPr lang="en-US" sz="4800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0" marR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568325" algn="l"/>
              </a:tabLst>
            </a:pP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  – 	</a:t>
            </a:r>
            <a:r>
              <a:rPr lang="en-US" sz="4400" u="none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Expected family contribution (EFC)</a:t>
            </a:r>
            <a:endParaRPr lang="en-US" sz="4800" u="none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0" marR="0" algn="l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tabLst>
                <a:tab pos="568325" algn="l"/>
              </a:tabLst>
            </a:pPr>
            <a:r>
              <a:rPr lang="en-US" sz="4400" dirty="0">
                <a:effectLst/>
                <a:latin typeface="Franklin Gothic Demi Cond" panose="020B0706030402020204" pitchFamily="34" charset="0"/>
                <a:ea typeface="Arial" charset="0"/>
                <a:cs typeface="Arial" charset="0"/>
              </a:rPr>
              <a:t>  =	Financial need</a:t>
            </a:r>
            <a:endParaRPr lang="en-US" sz="4800" dirty="0">
              <a:effectLst/>
              <a:latin typeface="Franklin Gothic Demi Cond" panose="020B07060304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090E82-7C14-E5E2-99E8-055D4BBD5733}"/>
              </a:ext>
            </a:extLst>
          </p:cNvPr>
          <p:cNvCxnSpPr>
            <a:cxnSpLocks/>
          </p:cNvCxnSpPr>
          <p:nvPr/>
        </p:nvCxnSpPr>
        <p:spPr>
          <a:xfrm>
            <a:off x="1886484" y="3779378"/>
            <a:ext cx="8146749" cy="0"/>
          </a:xfrm>
          <a:prstGeom prst="line">
            <a:avLst/>
          </a:prstGeom>
          <a:ln w="38100">
            <a:solidFill>
              <a:srgbClr val="623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0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Categories of Financial Aid</a:t>
            </a:r>
            <a:endParaRPr lang="en-US" sz="4800" dirty="0">
              <a:solidFill>
                <a:srgbClr val="623F99"/>
              </a:solidFill>
            </a:endParaRPr>
          </a:p>
        </p:txBody>
      </p:sp>
      <p:sp>
        <p:nvSpPr>
          <p:cNvPr id="2" name="Flowchart: Magnetic Disk 1">
            <a:extLst>
              <a:ext uri="{FF2B5EF4-FFF2-40B4-BE49-F238E27FC236}">
                <a16:creationId xmlns:a16="http://schemas.microsoft.com/office/drawing/2014/main" id="{A584B319-B802-D1F4-7009-F59FBF482B2A}"/>
              </a:ext>
            </a:extLst>
          </p:cNvPr>
          <p:cNvSpPr/>
          <p:nvPr/>
        </p:nvSpPr>
        <p:spPr>
          <a:xfrm>
            <a:off x="1976305" y="1366761"/>
            <a:ext cx="3318545" cy="4124477"/>
          </a:xfrm>
          <a:prstGeom prst="flowChartMagneticDisk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Need-based aid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842D23D5-F2E1-45AB-E9FD-B632A4790192}"/>
              </a:ext>
            </a:extLst>
          </p:cNvPr>
          <p:cNvSpPr/>
          <p:nvPr/>
        </p:nvSpPr>
        <p:spPr>
          <a:xfrm>
            <a:off x="6530129" y="1366761"/>
            <a:ext cx="3318545" cy="4124477"/>
          </a:xfrm>
          <a:prstGeom prst="flowChartMagneticDisk">
            <a:avLst/>
          </a:prstGeom>
          <a:solidFill>
            <a:srgbClr val="7B5BA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Non-need-based aid</a:t>
            </a:r>
          </a:p>
        </p:txBody>
      </p:sp>
    </p:spTree>
    <p:extLst>
      <p:ext uri="{BB962C8B-B14F-4D97-AF65-F5344CB8AC3E}">
        <p14:creationId xmlns:p14="http://schemas.microsoft.com/office/powerpoint/2010/main" val="304536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WSP1-16-10ratio.png">
            <a:extLst>
              <a:ext uri="{FF2B5EF4-FFF2-40B4-BE49-F238E27FC236}">
                <a16:creationId xmlns:a16="http://schemas.microsoft.com/office/drawing/2014/main" id="{B58EBC76-D233-C0C1-DB0F-A7B8D54CCD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29"/>
            <a:ext cx="12192000" cy="762000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DD6BA68-449C-A4DC-DCE7-5AFBDC706E5C}"/>
              </a:ext>
            </a:extLst>
          </p:cNvPr>
          <p:cNvSpPr txBox="1">
            <a:spLocks noChangeArrowheads="1"/>
          </p:cNvSpPr>
          <p:nvPr/>
        </p:nvSpPr>
        <p:spPr>
          <a:xfrm>
            <a:off x="528506" y="1"/>
            <a:ext cx="8463094" cy="1219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800" dirty="0">
                <a:solidFill>
                  <a:srgbClr val="623F99"/>
                </a:solidFill>
                <a:latin typeface="Franklin Gothic Demi Cond" panose="020B0706030402020204" pitchFamily="34" charset="0"/>
              </a:rPr>
              <a:t>Types of Financial Aid</a:t>
            </a:r>
            <a:endParaRPr lang="en-US" sz="4800" dirty="0">
              <a:solidFill>
                <a:srgbClr val="623F99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715242-CC3A-B3DB-3903-E858B66FD39B}"/>
              </a:ext>
            </a:extLst>
          </p:cNvPr>
          <p:cNvGrpSpPr/>
          <p:nvPr/>
        </p:nvGrpSpPr>
        <p:grpSpPr>
          <a:xfrm>
            <a:off x="3739933" y="1110589"/>
            <a:ext cx="4695355" cy="4670377"/>
            <a:chOff x="1605425" y="541711"/>
            <a:chExt cx="4695355" cy="4670377"/>
          </a:xfrm>
        </p:grpSpPr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DB15E0AF-906C-CBA2-FF1D-9B963D2FA83E}"/>
                </a:ext>
              </a:extLst>
            </p:cNvPr>
            <p:cNvSpPr/>
            <p:nvPr/>
          </p:nvSpPr>
          <p:spPr>
            <a:xfrm>
              <a:off x="1605425" y="541711"/>
              <a:ext cx="4695355" cy="4670377"/>
            </a:xfrm>
            <a:prstGeom prst="pie">
              <a:avLst>
                <a:gd name="adj1" fmla="val 16200000"/>
                <a:gd name="adj2" fmla="val 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Partial Circle 4">
              <a:extLst>
                <a:ext uri="{FF2B5EF4-FFF2-40B4-BE49-F238E27FC236}">
                  <a16:creationId xmlns:a16="http://schemas.microsoft.com/office/drawing/2014/main" id="{EB7B5B09-7543-D407-EE20-1F13A629001B}"/>
                </a:ext>
              </a:extLst>
            </p:cNvPr>
            <p:cNvSpPr txBox="1"/>
            <p:nvPr/>
          </p:nvSpPr>
          <p:spPr>
            <a:xfrm>
              <a:off x="4006764" y="1405730"/>
              <a:ext cx="1954104" cy="13899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Scholarships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97286B-1F3E-4B83-0E44-72FB5AD05951}"/>
              </a:ext>
            </a:extLst>
          </p:cNvPr>
          <p:cNvGrpSpPr/>
          <p:nvPr/>
        </p:nvGrpSpPr>
        <p:grpSpPr>
          <a:xfrm>
            <a:off x="3834604" y="1103571"/>
            <a:ext cx="4608576" cy="4608576"/>
            <a:chOff x="1691707" y="551471"/>
            <a:chExt cx="4608576" cy="4608576"/>
          </a:xfrm>
        </p:grpSpPr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1E8ED272-ED6C-11F7-E847-D7140145FBF4}"/>
                </a:ext>
              </a:extLst>
            </p:cNvPr>
            <p:cNvSpPr/>
            <p:nvPr/>
          </p:nvSpPr>
          <p:spPr>
            <a:xfrm>
              <a:off x="1691707" y="551471"/>
              <a:ext cx="4608576" cy="4608576"/>
            </a:xfrm>
            <a:prstGeom prst="pie">
              <a:avLst>
                <a:gd name="adj1" fmla="val 0"/>
                <a:gd name="adj2" fmla="val 54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artial Circle 6">
              <a:extLst>
                <a:ext uri="{FF2B5EF4-FFF2-40B4-BE49-F238E27FC236}">
                  <a16:creationId xmlns:a16="http://schemas.microsoft.com/office/drawing/2014/main" id="{9CBEE706-6029-F9D7-C24F-671FCBE368DF}"/>
                </a:ext>
              </a:extLst>
            </p:cNvPr>
            <p:cNvSpPr txBox="1"/>
            <p:nvPr/>
          </p:nvSpPr>
          <p:spPr>
            <a:xfrm>
              <a:off x="4078291" y="2938055"/>
              <a:ext cx="1700784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Grants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2F97C9-CB4E-8BB8-425D-DE707D447097}"/>
              </a:ext>
            </a:extLst>
          </p:cNvPr>
          <p:cNvGrpSpPr/>
          <p:nvPr/>
        </p:nvGrpSpPr>
        <p:grpSpPr>
          <a:xfrm>
            <a:off x="3834604" y="1103571"/>
            <a:ext cx="4608576" cy="4608576"/>
            <a:chOff x="1691707" y="551471"/>
            <a:chExt cx="4608576" cy="4608576"/>
          </a:xfrm>
        </p:grpSpPr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EDC0F64D-B60E-6C4B-E4D4-4C5400D171B5}"/>
                </a:ext>
              </a:extLst>
            </p:cNvPr>
            <p:cNvSpPr/>
            <p:nvPr/>
          </p:nvSpPr>
          <p:spPr>
            <a:xfrm>
              <a:off x="1691707" y="551471"/>
              <a:ext cx="4608576" cy="4608576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rgbClr val="FFC2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artial Circle 8">
              <a:extLst>
                <a:ext uri="{FF2B5EF4-FFF2-40B4-BE49-F238E27FC236}">
                  <a16:creationId xmlns:a16="http://schemas.microsoft.com/office/drawing/2014/main" id="{1B08F40D-B182-9369-C230-569D260FD004}"/>
                </a:ext>
              </a:extLst>
            </p:cNvPr>
            <p:cNvSpPr txBox="1"/>
            <p:nvPr/>
          </p:nvSpPr>
          <p:spPr>
            <a:xfrm>
              <a:off x="2212915" y="2938055"/>
              <a:ext cx="1700784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Work-Study Employment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A07D6-513F-0B68-083D-C49CC4C41FC3}"/>
              </a:ext>
            </a:extLst>
          </p:cNvPr>
          <p:cNvGrpSpPr/>
          <p:nvPr/>
        </p:nvGrpSpPr>
        <p:grpSpPr>
          <a:xfrm>
            <a:off x="3834604" y="1103571"/>
            <a:ext cx="4608576" cy="4608576"/>
            <a:chOff x="1691707" y="551471"/>
            <a:chExt cx="4608576" cy="4608576"/>
          </a:xfrm>
        </p:grpSpPr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1E8DB86D-90AF-37FC-D88D-0DDB00B38F16}"/>
                </a:ext>
              </a:extLst>
            </p:cNvPr>
            <p:cNvSpPr/>
            <p:nvPr/>
          </p:nvSpPr>
          <p:spPr>
            <a:xfrm>
              <a:off x="1691707" y="551471"/>
              <a:ext cx="4608576" cy="4608576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623F99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Partial Circle 10">
              <a:extLst>
                <a:ext uri="{FF2B5EF4-FFF2-40B4-BE49-F238E27FC236}">
                  <a16:creationId xmlns:a16="http://schemas.microsoft.com/office/drawing/2014/main" id="{E27F9D70-A69C-2E56-09E5-AB93916EB44F}"/>
                </a:ext>
              </a:extLst>
            </p:cNvPr>
            <p:cNvSpPr txBox="1"/>
            <p:nvPr/>
          </p:nvSpPr>
          <p:spPr>
            <a:xfrm>
              <a:off x="2212915" y="1401863"/>
              <a:ext cx="1700784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Loans</a:t>
              </a:r>
            </a:p>
          </p:txBody>
        </p:sp>
      </p:grpSp>
      <p:sp>
        <p:nvSpPr>
          <p:cNvPr id="36" name="Right Brace 1">
            <a:extLst>
              <a:ext uri="{FF2B5EF4-FFF2-40B4-BE49-F238E27FC236}">
                <a16:creationId xmlns:a16="http://schemas.microsoft.com/office/drawing/2014/main" id="{FBBD77C2-3C03-8CD8-005B-31681DCACC47}"/>
              </a:ext>
            </a:extLst>
          </p:cNvPr>
          <p:cNvSpPr>
            <a:spLocks/>
          </p:cNvSpPr>
          <p:nvPr/>
        </p:nvSpPr>
        <p:spPr bwMode="auto">
          <a:xfrm>
            <a:off x="8324850" y="2545036"/>
            <a:ext cx="685800" cy="1755648"/>
          </a:xfrm>
          <a:prstGeom prst="righ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Right Brace 1">
            <a:extLst>
              <a:ext uri="{FF2B5EF4-FFF2-40B4-BE49-F238E27FC236}">
                <a16:creationId xmlns:a16="http://schemas.microsoft.com/office/drawing/2014/main" id="{135835BA-94E0-876E-84FE-429AD532F063}"/>
              </a:ext>
            </a:extLst>
          </p:cNvPr>
          <p:cNvSpPr>
            <a:spLocks/>
          </p:cNvSpPr>
          <p:nvPr/>
        </p:nvSpPr>
        <p:spPr bwMode="auto">
          <a:xfrm flipH="1">
            <a:off x="3219450" y="2545036"/>
            <a:ext cx="685800" cy="1752600"/>
          </a:xfrm>
          <a:prstGeom prst="rightBrace">
            <a:avLst>
              <a:gd name="adj1" fmla="val 8336"/>
              <a:gd name="adj2" fmla="val 4954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16F851-8F4A-0D33-DE54-A4D0C5025A5D}"/>
              </a:ext>
            </a:extLst>
          </p:cNvPr>
          <p:cNvSpPr txBox="1"/>
          <p:nvPr/>
        </p:nvSpPr>
        <p:spPr>
          <a:xfrm>
            <a:off x="8991600" y="3190503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Gift Aid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7DC17F-6B79-8D2D-C37D-A61B33E955B2}"/>
              </a:ext>
            </a:extLst>
          </p:cNvPr>
          <p:cNvSpPr txBox="1"/>
          <p:nvPr/>
        </p:nvSpPr>
        <p:spPr>
          <a:xfrm>
            <a:off x="903512" y="3177026"/>
            <a:ext cx="234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Self-Help Aid</a:t>
            </a:r>
          </a:p>
        </p:txBody>
      </p:sp>
    </p:spTree>
    <p:extLst>
      <p:ext uri="{BB962C8B-B14F-4D97-AF65-F5344CB8AC3E}">
        <p14:creationId xmlns:p14="http://schemas.microsoft.com/office/powerpoint/2010/main" val="41301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1051</Words>
  <Application>Microsoft Office PowerPoint</Application>
  <PresentationFormat>Widescreen</PresentationFormat>
  <Paragraphs>170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Franklin Gothic Book</vt:lpstr>
      <vt:lpstr>Franklin Gothic Demi Cond</vt:lpstr>
      <vt:lpstr>Impact</vt:lpstr>
      <vt:lpstr>Roboto Condensed</vt:lpstr>
      <vt:lpstr>Verdana</vt:lpstr>
      <vt:lpstr>Office Theme</vt:lpstr>
      <vt:lpstr>PowerPoint Presentation</vt:lpstr>
      <vt:lpstr>Topics We Will 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FAFSA on the Web (FOTW)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Hansen, Katie [Fin Aid]</dc:creator>
  <cp:lastModifiedBy>Jeanna Carlson</cp:lastModifiedBy>
  <cp:revision>5</cp:revision>
  <dcterms:created xsi:type="dcterms:W3CDTF">2022-10-05T14:37:45Z</dcterms:created>
  <dcterms:modified xsi:type="dcterms:W3CDTF">2022-10-17T15:15:14Z</dcterms:modified>
</cp:coreProperties>
</file>